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charts/style2.xml" ContentType="application/vnd.ms-office.chartstyle+xml"/>
  <Override PartName="/ppt/charts/style1.xml" ContentType="application/vnd.ms-office.chartstyl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charts/colors2.xml" ContentType="application/vnd.ms-office.chartcolorstyle+xml"/>
  <Override PartName="/ppt/charts/colors3.xml" ContentType="application/vnd.ms-office.chartcolorstyle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harts/colors1.xml" ContentType="application/vnd.ms-office.chartcolorstyle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charts/chart3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Default Extension="mp4" ContentType="video/mp4"/>
  <Override PartName="/ppt/charts/style3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2"/>
  </p:notesMasterIdLst>
  <p:sldIdLst>
    <p:sldId id="256" r:id="rId2"/>
    <p:sldId id="257" r:id="rId3"/>
    <p:sldId id="259" r:id="rId4"/>
    <p:sldId id="261" r:id="rId5"/>
    <p:sldId id="266" r:id="rId6"/>
    <p:sldId id="271" r:id="rId7"/>
    <p:sldId id="264" r:id="rId8"/>
    <p:sldId id="267" r:id="rId9"/>
    <p:sldId id="268" r:id="rId10"/>
    <p:sldId id="270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206DD5"/>
    <a:srgbClr val="0066FF"/>
    <a:srgbClr val="3E80B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074" autoAdjust="0"/>
    <p:restoredTop sz="94660" autoAdjust="0"/>
  </p:normalViewPr>
  <p:slideViewPr>
    <p:cSldViewPr snapToGrid="0">
      <p:cViewPr varScale="1">
        <p:scale>
          <a:sx n="73" d="100"/>
          <a:sy n="73" d="100"/>
        </p:scale>
        <p:origin x="-618" y="-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594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Hoja_de_c_lculo_de_Microsoft_Office_Excel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Hoja_de_c_lculo_de_Microsoft_Office_Excel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package" Target="../embeddings/Hoja_de_c_lculo_de_Microsoft_Office_Excel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ES"/>
  <c:chart>
    <c:title>
      <c:tx>
        <c:rich>
          <a:bodyPr rot="0" spcFirstLastPara="1" vertOverflow="ellipsis" vert="horz" wrap="square" anchor="ctr" anchorCtr="1"/>
          <a:lstStyle/>
          <a:p>
            <a:pPr>
              <a:defRPr lang="it-IT"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it-IT" dirty="0" smtClean="0">
                <a:solidFill>
                  <a:schemeClr val="bg1"/>
                </a:solidFill>
              </a:rPr>
              <a:t>Single</a:t>
            </a:r>
            <a:r>
              <a:rPr lang="it-IT" baseline="0" dirty="0" smtClean="0">
                <a:solidFill>
                  <a:schemeClr val="bg1"/>
                </a:solidFill>
              </a:rPr>
              <a:t> Pin Energy </a:t>
            </a:r>
            <a:r>
              <a:rPr lang="it-IT" baseline="0" dirty="0" err="1" smtClean="0">
                <a:solidFill>
                  <a:schemeClr val="bg1"/>
                </a:solidFill>
              </a:rPr>
              <a:t>consuption</a:t>
            </a:r>
            <a:endParaRPr lang="it-IT" dirty="0">
              <a:solidFill>
                <a:schemeClr val="bg1"/>
              </a:solidFill>
            </a:endParaRP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clustered"/>
        <c:ser>
          <c:idx val="0"/>
          <c:order val="0"/>
          <c:tx>
            <c:strRef>
              <c:f>Foglio1!$B$1</c:f>
              <c:strCache>
                <c:ptCount val="1"/>
                <c:pt idx="0">
                  <c:v>ATMEGA - 328P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Single pin energy consuption</c:v>
                </c:pt>
              </c:strCache>
            </c:strRef>
          </c:cat>
          <c:val>
            <c:numRef>
              <c:f>Foglio1!$B$2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LCD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Single pin energy consuption</c:v>
                </c:pt>
              </c:strCache>
            </c:strRef>
          </c:cat>
          <c:val>
            <c:numRef>
              <c:f>Foglio1!$C$2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DHT - 11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dirty="0" smtClean="0">
                        <a:solidFill>
                          <a:schemeClr val="bg1"/>
                        </a:solidFill>
                      </a:rPr>
                      <a:t>&lt; 10</a:t>
                    </a:r>
                    <a:endParaRPr lang="en-US" dirty="0">
                      <a:solidFill>
                        <a:schemeClr val="bg1"/>
                      </a:solidFill>
                    </a:endParaRPr>
                  </a:p>
                </c:rich>
              </c:tx>
              <c:dLblPos val="outEnd"/>
              <c:showVal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Single pin energy consuption</c:v>
                </c:pt>
              </c:strCache>
            </c:strRef>
          </c:cat>
          <c:val>
            <c:numRef>
              <c:f>Foglio1!$D$2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3"/>
          <c:order val="3"/>
          <c:tx>
            <c:strRef>
              <c:f>Foglio1!$E$1</c:f>
              <c:strCache>
                <c:ptCount val="1"/>
                <c:pt idx="0">
                  <c:v>HC - 05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mtClean="0">
                        <a:solidFill>
                          <a:schemeClr val="bg1"/>
                        </a:solidFill>
                      </a:rPr>
                      <a:t>&lt;</a:t>
                    </a:r>
                    <a:r>
                      <a:rPr lang="en-US" baseline="0" smtClean="0">
                        <a:solidFill>
                          <a:schemeClr val="bg1"/>
                        </a:solidFill>
                      </a:rPr>
                      <a:t> 10</a:t>
                    </a:r>
                    <a:endParaRPr lang="en-US">
                      <a:solidFill>
                        <a:schemeClr val="bg1"/>
                      </a:solidFill>
                    </a:endParaRPr>
                  </a:p>
                </c:rich>
              </c:tx>
              <c:dLblPos val="outEnd"/>
              <c:showVal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Single pin energy consuption</c:v>
                </c:pt>
              </c:strCache>
            </c:strRef>
          </c:cat>
          <c:val>
            <c:numRef>
              <c:f>Foglio1!$E$2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4"/>
          <c:order val="4"/>
          <c:tx>
            <c:strRef>
              <c:f>Foglio1!$F$1</c:f>
              <c:strCache>
                <c:ptCount val="1"/>
                <c:pt idx="0">
                  <c:v>FUN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mtClean="0">
                        <a:solidFill>
                          <a:schemeClr val="bg1"/>
                        </a:solidFill>
                      </a:rPr>
                      <a:t>&lt;</a:t>
                    </a:r>
                    <a:r>
                      <a:rPr lang="en-US" baseline="0" smtClean="0">
                        <a:solidFill>
                          <a:schemeClr val="bg1"/>
                        </a:solidFill>
                      </a:rPr>
                      <a:t> 10</a:t>
                    </a:r>
                    <a:endParaRPr lang="en-US" dirty="0">
                      <a:solidFill>
                        <a:schemeClr val="bg1"/>
                      </a:solidFill>
                    </a:endParaRPr>
                  </a:p>
                </c:rich>
              </c:tx>
              <c:dLblPos val="outEnd"/>
              <c:showVal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Single pin energy consuption</c:v>
                </c:pt>
              </c:strCache>
            </c:strRef>
          </c:cat>
          <c:val>
            <c:numRef>
              <c:f>Foglio1!$F$2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5"/>
          <c:order val="5"/>
          <c:tx>
            <c:strRef>
              <c:f>Foglio1!$G$1</c:f>
              <c:strCache>
                <c:ptCount val="1"/>
                <c:pt idx="0">
                  <c:v>LASER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Single pin energy consuption</c:v>
                </c:pt>
              </c:strCache>
            </c:strRef>
          </c:cat>
          <c:val>
            <c:numRef>
              <c:f>Foglio1!$G$2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</c:ser>
        <c:ser>
          <c:idx val="6"/>
          <c:order val="6"/>
          <c:tx>
            <c:strRef>
              <c:f>Foglio1!$H$1</c:f>
              <c:strCache>
                <c:ptCount val="1"/>
                <c:pt idx="0">
                  <c:v>BUZZER 1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mtClean="0">
                        <a:solidFill>
                          <a:schemeClr val="bg1"/>
                        </a:solidFill>
                      </a:rPr>
                      <a:t>&lt;</a:t>
                    </a:r>
                    <a:r>
                      <a:rPr lang="en-US" baseline="0" smtClean="0">
                        <a:solidFill>
                          <a:schemeClr val="bg1"/>
                        </a:solidFill>
                      </a:rPr>
                      <a:t> 10</a:t>
                    </a:r>
                    <a:endParaRPr lang="en-US">
                      <a:solidFill>
                        <a:schemeClr val="bg1"/>
                      </a:solidFill>
                    </a:endParaRPr>
                  </a:p>
                </c:rich>
              </c:tx>
              <c:dLblPos val="outEnd"/>
              <c:showVal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Single pin energy consuption</c:v>
                </c:pt>
              </c:strCache>
            </c:strRef>
          </c:cat>
          <c:val>
            <c:numRef>
              <c:f>Foglio1!$H$2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7"/>
          <c:order val="7"/>
          <c:tx>
            <c:strRef>
              <c:f>Foglio1!$I$1</c:f>
              <c:strCache>
                <c:ptCount val="1"/>
                <c:pt idx="0">
                  <c:v>BUZZER 2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mtClean="0"/>
                      <a:t>&lt;</a:t>
                    </a:r>
                    <a:r>
                      <a:rPr lang="en-US" baseline="0" smtClean="0"/>
                      <a:t> 10</a:t>
                    </a:r>
                    <a:endParaRPr lang="en-US"/>
                  </a:p>
                </c:rich>
              </c:tx>
              <c:dLblPos val="outEnd"/>
              <c:showVal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</c:f>
              <c:strCache>
                <c:ptCount val="1"/>
                <c:pt idx="0">
                  <c:v>Single pin energy consuption</c:v>
                </c:pt>
              </c:strCache>
            </c:strRef>
          </c:cat>
          <c:val>
            <c:numRef>
              <c:f>Foglio1!$I$2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dLbls>
          <c:showVal val="1"/>
        </c:dLbls>
        <c:gapWidth val="219"/>
        <c:overlap val="-27"/>
        <c:axId val="154260608"/>
        <c:axId val="154262144"/>
      </c:barChart>
      <c:catAx>
        <c:axId val="154260608"/>
        <c:scaling>
          <c:orientation val="minMax"/>
        </c:scaling>
        <c:delete val="1"/>
        <c:axPos val="b"/>
        <c:numFmt formatCode="General" sourceLinked="1"/>
        <c:majorTickMark val="none"/>
        <c:tickLblPos val="nextTo"/>
        <c:crossAx val="154262144"/>
        <c:crosses val="autoZero"/>
        <c:auto val="1"/>
        <c:lblAlgn val="ctr"/>
        <c:lblOffset val="100"/>
      </c:catAx>
      <c:valAx>
        <c:axId val="154262144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it-IT"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2000" dirty="0" err="1" smtClean="0">
                    <a:solidFill>
                      <a:schemeClr val="bg1"/>
                    </a:solidFill>
                  </a:rPr>
                  <a:t>mA</a:t>
                </a:r>
                <a:endParaRPr lang="it-IT" sz="2000" dirty="0">
                  <a:solidFill>
                    <a:schemeClr val="bg1"/>
                  </a:solidFill>
                </a:endParaRP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it-IT"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54260608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it-IT"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ES"/>
  <c:chart>
    <c:title>
      <c:tx>
        <c:rich>
          <a:bodyPr rot="0" spcFirstLastPara="1" vertOverflow="ellipsis" vert="horz" wrap="square" anchor="ctr" anchorCtr="1"/>
          <a:lstStyle/>
          <a:p>
            <a:pPr>
              <a:defRPr lang="it-IT"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 smtClean="0">
                <a:solidFill>
                  <a:schemeClr val="bg1"/>
                </a:solidFill>
              </a:rPr>
              <a:t>Total</a:t>
            </a:r>
            <a:r>
              <a:rPr lang="it-IT" baseline="0" dirty="0" smtClean="0">
                <a:solidFill>
                  <a:schemeClr val="bg1"/>
                </a:solidFill>
              </a:rPr>
              <a:t> pin </a:t>
            </a:r>
            <a:r>
              <a:rPr lang="it-IT" baseline="0" dirty="0" err="1" smtClean="0">
                <a:solidFill>
                  <a:schemeClr val="bg1"/>
                </a:solidFill>
              </a:rPr>
              <a:t>energy</a:t>
            </a:r>
            <a:r>
              <a:rPr lang="it-IT" baseline="0" dirty="0" smtClean="0">
                <a:solidFill>
                  <a:schemeClr val="bg1"/>
                </a:solidFill>
              </a:rPr>
              <a:t> </a:t>
            </a:r>
            <a:r>
              <a:rPr lang="it-IT" baseline="0" dirty="0" err="1" smtClean="0">
                <a:solidFill>
                  <a:schemeClr val="bg1"/>
                </a:solidFill>
              </a:rPr>
              <a:t>consuption</a:t>
            </a:r>
            <a:endParaRPr lang="it-IT" dirty="0">
              <a:solidFill>
                <a:schemeClr val="bg1"/>
              </a:solidFill>
            </a:endParaRP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stacked"/>
        <c:ser>
          <c:idx val="0"/>
          <c:order val="0"/>
          <c:tx>
            <c:strRef>
              <c:f>Foglio1!$B$1</c:f>
              <c:strCache>
                <c:ptCount val="1"/>
                <c:pt idx="0">
                  <c:v>ATMEGA - 328P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ctr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ATMEGA 328P - MAX CURRENT</c:v>
                </c:pt>
                <c:pt idx="1">
                  <c:v>WORST CASE</c:v>
                </c:pt>
              </c:strCache>
            </c:strRef>
          </c:cat>
          <c:val>
            <c:numRef>
              <c:f>Foglio1!$B$2:$B$3</c:f>
              <c:numCache>
                <c:formatCode>General</c:formatCode>
                <c:ptCount val="2"/>
                <c:pt idx="0">
                  <c:v>200</c:v>
                </c:pt>
              </c:numCache>
            </c:numRef>
          </c:val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LCD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ATMEGA 328P - MAX CURRENT</c:v>
                </c:pt>
                <c:pt idx="1">
                  <c:v>WORST CASE</c:v>
                </c:pt>
              </c:strCache>
            </c:strRef>
          </c:cat>
          <c:val>
            <c:numRef>
              <c:f>Foglio1!$C$2:$C$3</c:f>
              <c:numCache>
                <c:formatCode>General</c:formatCode>
                <c:ptCount val="2"/>
                <c:pt idx="1">
                  <c:v>20</c:v>
                </c:pt>
              </c:numCache>
            </c:numRef>
          </c:val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HC - 05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ATMEGA 328P - MAX CURRENT</c:v>
                </c:pt>
                <c:pt idx="1">
                  <c:v>WORST CASE</c:v>
                </c:pt>
              </c:strCache>
            </c:strRef>
          </c:cat>
          <c:val>
            <c:numRef>
              <c:f>Foglio1!$D$2:$D$3</c:f>
              <c:numCache>
                <c:formatCode>General</c:formatCode>
                <c:ptCount val="2"/>
                <c:pt idx="1">
                  <c:v>1</c:v>
                </c:pt>
              </c:numCache>
            </c:numRef>
          </c:val>
        </c:ser>
        <c:ser>
          <c:idx val="3"/>
          <c:order val="3"/>
          <c:tx>
            <c:strRef>
              <c:f>Foglio1!$E$1</c:f>
              <c:strCache>
                <c:ptCount val="1"/>
                <c:pt idx="0">
                  <c:v>BUZZER 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ATMEGA 328P - MAX CURRENT</c:v>
                </c:pt>
                <c:pt idx="1">
                  <c:v>WORST CASE</c:v>
                </c:pt>
              </c:strCache>
            </c:strRef>
          </c:cat>
          <c:val>
            <c:numRef>
              <c:f>Foglio1!$E$2:$E$3</c:f>
              <c:numCache>
                <c:formatCode>General</c:formatCode>
                <c:ptCount val="2"/>
                <c:pt idx="1">
                  <c:v>1</c:v>
                </c:pt>
              </c:numCache>
            </c:numRef>
          </c:val>
        </c:ser>
        <c:ser>
          <c:idx val="4"/>
          <c:order val="4"/>
          <c:tx>
            <c:strRef>
              <c:f>Foglio1!$F$1</c:f>
              <c:strCache>
                <c:ptCount val="1"/>
                <c:pt idx="0">
                  <c:v>BUZZER 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ATMEGA 328P - MAX CURRENT</c:v>
                </c:pt>
                <c:pt idx="1">
                  <c:v>WORST CASE</c:v>
                </c:pt>
              </c:strCache>
            </c:strRef>
          </c:cat>
          <c:val>
            <c:numRef>
              <c:f>Foglio1!$F$2:$F$3</c:f>
              <c:numCache>
                <c:formatCode>General</c:formatCode>
                <c:ptCount val="2"/>
                <c:pt idx="1">
                  <c:v>1</c:v>
                </c:pt>
              </c:numCache>
            </c:numRef>
          </c:val>
        </c:ser>
        <c:ser>
          <c:idx val="5"/>
          <c:order val="5"/>
          <c:tx>
            <c:strRef>
              <c:f>Foglio1!$G$1</c:f>
              <c:strCache>
                <c:ptCount val="1"/>
                <c:pt idx="0">
                  <c:v>DHT - 11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ATMEGA 328P - MAX CURRENT</c:v>
                </c:pt>
                <c:pt idx="1">
                  <c:v>WORST CASE</c:v>
                </c:pt>
              </c:strCache>
            </c:strRef>
          </c:cat>
          <c:val>
            <c:numRef>
              <c:f>Foglio1!$G$2:$G$3</c:f>
              <c:numCache>
                <c:formatCode>General</c:formatCode>
                <c:ptCount val="2"/>
                <c:pt idx="1">
                  <c:v>1</c:v>
                </c:pt>
              </c:numCache>
            </c:numRef>
          </c:val>
        </c:ser>
        <c:ser>
          <c:idx val="6"/>
          <c:order val="6"/>
          <c:tx>
            <c:strRef>
              <c:f>Foglio1!$H$1</c:f>
              <c:strCache>
                <c:ptCount val="1"/>
                <c:pt idx="0">
                  <c:v>LASER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ATMEGA 328P - MAX CURRENT</c:v>
                </c:pt>
                <c:pt idx="1">
                  <c:v>WORST CASE</c:v>
                </c:pt>
              </c:strCache>
            </c:strRef>
          </c:cat>
          <c:val>
            <c:numRef>
              <c:f>Foglio1!$H$2:$H$3</c:f>
              <c:numCache>
                <c:formatCode>General</c:formatCode>
                <c:ptCount val="2"/>
                <c:pt idx="1">
                  <c:v>20</c:v>
                </c:pt>
              </c:numCache>
            </c:numRef>
          </c:val>
        </c:ser>
        <c:ser>
          <c:idx val="7"/>
          <c:order val="7"/>
          <c:tx>
            <c:strRef>
              <c:f>Foglio1!$I$1</c:f>
              <c:strCache>
                <c:ptCount val="1"/>
                <c:pt idx="0">
                  <c:v>FUN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ATMEGA 328P - MAX CURRENT</c:v>
                </c:pt>
                <c:pt idx="1">
                  <c:v>WORST CASE</c:v>
                </c:pt>
              </c:strCache>
            </c:strRef>
          </c:cat>
          <c:val>
            <c:numRef>
              <c:f>Foglio1!$I$2:$I$3</c:f>
              <c:numCache>
                <c:formatCode>General</c:formatCode>
                <c:ptCount val="2"/>
                <c:pt idx="1">
                  <c:v>1</c:v>
                </c:pt>
              </c:numCache>
            </c:numRef>
          </c:val>
        </c:ser>
        <c:dLbls/>
        <c:overlap val="100"/>
        <c:axId val="154662784"/>
        <c:axId val="154664320"/>
      </c:barChart>
      <c:catAx>
        <c:axId val="154662784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it-IT"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54664320"/>
        <c:crosses val="autoZero"/>
        <c:auto val="1"/>
        <c:lblAlgn val="ctr"/>
        <c:lblOffset val="100"/>
      </c:catAx>
      <c:valAx>
        <c:axId val="154664320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it-IT"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2000" dirty="0" err="1" smtClean="0">
                    <a:solidFill>
                      <a:schemeClr val="bg1"/>
                    </a:solidFill>
                  </a:rPr>
                  <a:t>mA</a:t>
                </a:r>
                <a:endParaRPr lang="it-IT" sz="2000" dirty="0">
                  <a:solidFill>
                    <a:schemeClr val="bg1"/>
                  </a:solidFill>
                </a:endParaRP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it-IT"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54662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it-IT"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ES"/>
  <c:chart>
    <c:title>
      <c:tx>
        <c:rich>
          <a:bodyPr rot="0" spcFirstLastPara="1" vertOverflow="ellipsis" vert="horz" wrap="square" anchor="ctr" anchorCtr="1"/>
          <a:lstStyle/>
          <a:p>
            <a:pPr>
              <a:defRPr lang="it-IT"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it-IT" dirty="0" smtClean="0">
                <a:solidFill>
                  <a:schemeClr val="bg1"/>
                </a:solidFill>
              </a:rPr>
              <a:t>Total</a:t>
            </a:r>
            <a:r>
              <a:rPr lang="it-IT" baseline="0" dirty="0" smtClean="0">
                <a:solidFill>
                  <a:schemeClr val="bg1"/>
                </a:solidFill>
              </a:rPr>
              <a:t> </a:t>
            </a:r>
            <a:r>
              <a:rPr lang="it-IT" baseline="0" dirty="0" err="1" smtClean="0">
                <a:solidFill>
                  <a:schemeClr val="bg1"/>
                </a:solidFill>
              </a:rPr>
              <a:t>power</a:t>
            </a:r>
            <a:r>
              <a:rPr lang="it-IT" baseline="0" dirty="0" smtClean="0">
                <a:solidFill>
                  <a:schemeClr val="bg1"/>
                </a:solidFill>
              </a:rPr>
              <a:t> </a:t>
            </a:r>
            <a:r>
              <a:rPr lang="it-IT" baseline="0" dirty="0" err="1" smtClean="0">
                <a:solidFill>
                  <a:schemeClr val="bg1"/>
                </a:solidFill>
              </a:rPr>
              <a:t>supply</a:t>
            </a:r>
            <a:r>
              <a:rPr lang="it-IT" baseline="0" dirty="0" smtClean="0">
                <a:solidFill>
                  <a:schemeClr val="bg1"/>
                </a:solidFill>
              </a:rPr>
              <a:t> </a:t>
            </a:r>
            <a:r>
              <a:rPr lang="it-IT" baseline="0" dirty="0" err="1" smtClean="0">
                <a:solidFill>
                  <a:schemeClr val="bg1"/>
                </a:solidFill>
              </a:rPr>
              <a:t>consuption</a:t>
            </a:r>
            <a:endParaRPr lang="it-IT" dirty="0">
              <a:solidFill>
                <a:schemeClr val="bg1"/>
              </a:solidFill>
            </a:endParaRPr>
          </a:p>
        </c:rich>
      </c:tx>
      <c:layout/>
      <c:spPr>
        <a:noFill/>
        <a:ln>
          <a:noFill/>
        </a:ln>
        <a:effectLst/>
      </c:spPr>
    </c:title>
    <c:plotArea>
      <c:layout/>
      <c:barChart>
        <c:barDir val="col"/>
        <c:grouping val="stacked"/>
        <c:ser>
          <c:idx val="0"/>
          <c:order val="0"/>
          <c:tx>
            <c:strRef>
              <c:f>Foglio1!$B$1</c:f>
              <c:strCache>
                <c:ptCount val="1"/>
                <c:pt idx="0">
                  <c:v>power supply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mtClean="0">
                        <a:solidFill>
                          <a:schemeClr val="bg1"/>
                        </a:solidFill>
                      </a:rPr>
                      <a:t>3</a:t>
                    </a:r>
                    <a:r>
                      <a:rPr lang="en-US" baseline="0" smtClean="0">
                        <a:solidFill>
                          <a:schemeClr val="bg1"/>
                        </a:solidFill>
                      </a:rPr>
                      <a:t> A</a:t>
                    </a:r>
                    <a:endParaRPr lang="en-US">
                      <a:solidFill>
                        <a:schemeClr val="bg1"/>
                      </a:solidFill>
                    </a:endParaRPr>
                  </a:p>
                </c:rich>
              </c:tx>
              <c:dLblPos val="ctr"/>
              <c:showVal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ctr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power supply max current</c:v>
                </c:pt>
                <c:pt idx="1">
                  <c:v>total current consuption</c:v>
                </c:pt>
              </c:strCache>
            </c:strRef>
          </c:cat>
          <c:val>
            <c:numRef>
              <c:f>Foglio1!$B$2:$B$3</c:f>
              <c:numCache>
                <c:formatCode>General</c:formatCode>
                <c:ptCount val="2"/>
                <c:pt idx="0">
                  <c:v>3</c:v>
                </c:pt>
              </c:numCache>
            </c:numRef>
          </c:val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LCD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power supply max current</c:v>
                </c:pt>
                <c:pt idx="1">
                  <c:v>total current consuption</c:v>
                </c:pt>
              </c:strCache>
            </c:strRef>
          </c:cat>
          <c:val>
            <c:numRef>
              <c:f>Foglio1!$C$2:$C$3</c:f>
              <c:numCache>
                <c:formatCode>General</c:formatCode>
                <c:ptCount val="2"/>
                <c:pt idx="1">
                  <c:v>2.0000000000000004E-2</c:v>
                </c:pt>
              </c:numCache>
            </c:numRef>
          </c:val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DHT - 11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power supply max current</c:v>
                </c:pt>
                <c:pt idx="1">
                  <c:v>total current consuption</c:v>
                </c:pt>
              </c:strCache>
            </c:strRef>
          </c:cat>
          <c:val>
            <c:numRef>
              <c:f>Foglio1!$D$2:$D$3</c:f>
              <c:numCache>
                <c:formatCode>General</c:formatCode>
                <c:ptCount val="2"/>
                <c:pt idx="1">
                  <c:v>1.0000000000000002E-3</c:v>
                </c:pt>
              </c:numCache>
            </c:numRef>
          </c:val>
        </c:ser>
        <c:ser>
          <c:idx val="3"/>
          <c:order val="3"/>
          <c:tx>
            <c:strRef>
              <c:f>Foglio1!$E$1</c:f>
              <c:strCache>
                <c:ptCount val="1"/>
                <c:pt idx="0">
                  <c:v>BUZZER 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power supply max current</c:v>
                </c:pt>
                <c:pt idx="1">
                  <c:v>total current consuption</c:v>
                </c:pt>
              </c:strCache>
            </c:strRef>
          </c:cat>
          <c:val>
            <c:numRef>
              <c:f>Foglio1!$E$2:$E$3</c:f>
              <c:numCache>
                <c:formatCode>General</c:formatCode>
                <c:ptCount val="2"/>
                <c:pt idx="1">
                  <c:v>1.0000000000000002E-3</c:v>
                </c:pt>
              </c:numCache>
            </c:numRef>
          </c:val>
        </c:ser>
        <c:ser>
          <c:idx val="4"/>
          <c:order val="4"/>
          <c:tx>
            <c:strRef>
              <c:f>Foglio1!$F$1</c:f>
              <c:strCache>
                <c:ptCount val="1"/>
                <c:pt idx="0">
                  <c:v>BUZZER 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power supply max current</c:v>
                </c:pt>
                <c:pt idx="1">
                  <c:v>total current consuption</c:v>
                </c:pt>
              </c:strCache>
            </c:strRef>
          </c:cat>
          <c:val>
            <c:numRef>
              <c:f>Foglio1!$F$2:$F$3</c:f>
              <c:numCache>
                <c:formatCode>General</c:formatCode>
                <c:ptCount val="2"/>
                <c:pt idx="1">
                  <c:v>1.0000000000000002E-3</c:v>
                </c:pt>
              </c:numCache>
            </c:numRef>
          </c:val>
        </c:ser>
        <c:ser>
          <c:idx val="5"/>
          <c:order val="5"/>
          <c:tx>
            <c:strRef>
              <c:f>Foglio1!$G$1</c:f>
              <c:strCache>
                <c:ptCount val="1"/>
                <c:pt idx="0">
                  <c:v>HC - 05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power supply max current</c:v>
                </c:pt>
                <c:pt idx="1">
                  <c:v>total current consuption</c:v>
                </c:pt>
              </c:strCache>
            </c:strRef>
          </c:cat>
          <c:val>
            <c:numRef>
              <c:f>Foglio1!$G$2:$G$3</c:f>
              <c:numCache>
                <c:formatCode>General</c:formatCode>
                <c:ptCount val="2"/>
                <c:pt idx="1">
                  <c:v>4.0000000000000008E-2</c:v>
                </c:pt>
              </c:numCache>
            </c:numRef>
          </c:val>
        </c:ser>
        <c:ser>
          <c:idx val="6"/>
          <c:order val="6"/>
          <c:tx>
            <c:strRef>
              <c:f>Foglio1!$H$1</c:f>
              <c:strCache>
                <c:ptCount val="1"/>
                <c:pt idx="0">
                  <c:v>FUN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dLbls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smtClean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~ 300 mA</a:t>
                    </a:r>
                    <a:endParaRPr lang="en-US">
                      <a:solidFill>
                        <a:schemeClr val="bg1"/>
                      </a:solidFill>
                    </a:endParaRPr>
                  </a:p>
                </c:rich>
              </c:tx>
              <c:dLblPos val="ctr"/>
              <c:showVal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it-IT"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ctr"/>
            <c:showVal val="1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Foglio1!$A$2:$A$3</c:f>
              <c:strCache>
                <c:ptCount val="2"/>
                <c:pt idx="0">
                  <c:v>power supply max current</c:v>
                </c:pt>
                <c:pt idx="1">
                  <c:v>total current consuption</c:v>
                </c:pt>
              </c:strCache>
            </c:strRef>
          </c:cat>
          <c:val>
            <c:numRef>
              <c:f>Foglio1!$H$2:$H$3</c:f>
              <c:numCache>
                <c:formatCode>General</c:formatCode>
                <c:ptCount val="2"/>
                <c:pt idx="1">
                  <c:v>9.0000000000000011E-2</c:v>
                </c:pt>
              </c:numCache>
            </c:numRef>
          </c:val>
        </c:ser>
        <c:ser>
          <c:idx val="7"/>
          <c:order val="7"/>
          <c:tx>
            <c:strRef>
              <c:f>Foglio1!$I$1</c:f>
              <c:strCache>
                <c:ptCount val="1"/>
                <c:pt idx="0">
                  <c:v>LASER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cat>
            <c:strRef>
              <c:f>Foglio1!$A$2:$A$3</c:f>
              <c:strCache>
                <c:ptCount val="2"/>
                <c:pt idx="0">
                  <c:v>power supply max current</c:v>
                </c:pt>
                <c:pt idx="1">
                  <c:v>total current consuption</c:v>
                </c:pt>
              </c:strCache>
            </c:strRef>
          </c:cat>
          <c:val>
            <c:numRef>
              <c:f>Foglio1!$I$2:$I$3</c:f>
              <c:numCache>
                <c:formatCode>General</c:formatCode>
                <c:ptCount val="2"/>
                <c:pt idx="1">
                  <c:v>2.0000000000000004E-2</c:v>
                </c:pt>
              </c:numCache>
            </c:numRef>
          </c:val>
        </c:ser>
        <c:dLbls/>
        <c:overlap val="100"/>
        <c:axId val="154775936"/>
        <c:axId val="154777472"/>
      </c:barChart>
      <c:catAx>
        <c:axId val="154775936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it-IT"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54777472"/>
        <c:crosses val="autoZero"/>
        <c:auto val="1"/>
        <c:lblAlgn val="ctr"/>
        <c:lblOffset val="100"/>
      </c:catAx>
      <c:valAx>
        <c:axId val="154777472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it-IT"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2000" dirty="0" smtClean="0">
                    <a:solidFill>
                      <a:schemeClr val="bg1"/>
                    </a:solidFill>
                  </a:rPr>
                  <a:t>A</a:t>
                </a:r>
                <a:endParaRPr lang="it-IT" sz="2000" dirty="0">
                  <a:solidFill>
                    <a:schemeClr val="bg1"/>
                  </a:solidFill>
                </a:endParaRPr>
              </a:p>
            </c:rich>
          </c:tx>
          <c:layout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it-IT"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54775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it-IT"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ED3A58-973E-4448-A8E7-5AF673198F1E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23496-DDAC-4F11-9C58-F2B334366848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2307513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23496-DDAC-4F11-9C58-F2B334366848}" type="slidenum">
              <a:rPr lang="it-IT" smtClean="0"/>
              <a:pPr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1110540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4094288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572351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3455634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1828503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dirty="0" smtClean="0"/>
              <a:t>Fare clic per modificare lo stile del titolo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1767716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1771238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1963185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2986378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3066390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460043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3491271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B43C1-8C5C-4773-820A-2B6C3CA97659}" type="datetimeFigureOut">
              <a:rPr lang="it-IT" smtClean="0"/>
              <a:pPr/>
              <a:t>09/02/2019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E3B81-28ED-4A64-A95B-684DCEFB1B53}" type="slidenum">
              <a:rPr lang="it-IT" smtClean="0"/>
              <a:pPr/>
              <a:t>‹Nº›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1499747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0" y="538282"/>
            <a:ext cx="12192000" cy="1309928"/>
          </a:xfrm>
        </p:spPr>
        <p:txBody>
          <a:bodyPr>
            <a:normAutofit/>
          </a:bodyPr>
          <a:lstStyle/>
          <a:p>
            <a:r>
              <a:rPr lang="it-IT" sz="8000" dirty="0" smtClean="0">
                <a:solidFill>
                  <a:schemeClr val="bg1"/>
                </a:solidFill>
              </a:rPr>
              <a:t>SMART HOME</a:t>
            </a:r>
            <a:endParaRPr lang="it-IT" sz="8000" dirty="0">
              <a:solidFill>
                <a:schemeClr val="bg1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486237" y="2786212"/>
            <a:ext cx="3286663" cy="2876399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it-IT" dirty="0" smtClean="0">
                <a:solidFill>
                  <a:schemeClr val="bg1"/>
                </a:solidFill>
              </a:rPr>
              <a:t>Students:</a:t>
            </a:r>
          </a:p>
          <a:p>
            <a:pPr algn="l"/>
            <a:endParaRPr lang="it-IT" dirty="0" smtClean="0">
              <a:solidFill>
                <a:schemeClr val="bg1"/>
              </a:solidFill>
            </a:endParaRPr>
          </a:p>
          <a:p>
            <a:pPr algn="l"/>
            <a:r>
              <a:rPr lang="it-IT" dirty="0" smtClean="0">
                <a:solidFill>
                  <a:schemeClr val="bg1"/>
                </a:solidFill>
              </a:rPr>
              <a:t>Piero Coletta</a:t>
            </a:r>
          </a:p>
          <a:p>
            <a:pPr algn="l"/>
            <a:r>
              <a:rPr lang="it-IT" dirty="0" smtClean="0">
                <a:solidFill>
                  <a:schemeClr val="bg1"/>
                </a:solidFill>
              </a:rPr>
              <a:t>Felice Iusto</a:t>
            </a:r>
          </a:p>
          <a:p>
            <a:pPr algn="l"/>
            <a:r>
              <a:rPr lang="it-IT" dirty="0" smtClean="0">
                <a:solidFill>
                  <a:schemeClr val="bg1"/>
                </a:solidFill>
              </a:rPr>
              <a:t>David Romero</a:t>
            </a:r>
          </a:p>
          <a:p>
            <a:pPr algn="l"/>
            <a:r>
              <a:rPr lang="it-IT" dirty="0" smtClean="0">
                <a:solidFill>
                  <a:schemeClr val="bg1"/>
                </a:solidFill>
              </a:rPr>
              <a:t>Damiano </a:t>
            </a:r>
            <a:r>
              <a:rPr lang="it-IT" dirty="0" err="1" smtClean="0">
                <a:solidFill>
                  <a:schemeClr val="bg1"/>
                </a:solidFill>
              </a:rPr>
              <a:t>Rosamilio</a:t>
            </a:r>
            <a:endParaRPr lang="it-IT" dirty="0" smtClean="0">
              <a:solidFill>
                <a:schemeClr val="bg1"/>
              </a:solidFill>
            </a:endParaRPr>
          </a:p>
          <a:p>
            <a:pPr algn="l"/>
            <a:r>
              <a:rPr lang="it-IT" dirty="0" smtClean="0">
                <a:solidFill>
                  <a:schemeClr val="bg1"/>
                </a:solidFill>
              </a:rPr>
              <a:t>Victor </a:t>
            </a:r>
            <a:r>
              <a:rPr lang="it-IT" dirty="0" err="1" smtClean="0">
                <a:solidFill>
                  <a:schemeClr val="bg1"/>
                </a:solidFill>
              </a:rPr>
              <a:t>Borrero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1243103" y="2786212"/>
            <a:ext cx="17693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smtClean="0">
                <a:solidFill>
                  <a:schemeClr val="bg1"/>
                </a:solidFill>
              </a:rPr>
              <a:t>Professor:</a:t>
            </a:r>
          </a:p>
          <a:p>
            <a:endParaRPr lang="it-IT" sz="2400" dirty="0">
              <a:solidFill>
                <a:schemeClr val="bg1"/>
              </a:solidFill>
            </a:endParaRPr>
          </a:p>
          <a:p>
            <a:r>
              <a:rPr lang="it-IT" sz="2400" dirty="0" smtClean="0">
                <a:solidFill>
                  <a:schemeClr val="bg1"/>
                </a:solidFill>
              </a:rPr>
              <a:t>Andrea Irace</a:t>
            </a: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" y="601980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</a:rPr>
              <a:t>Academic Year 2018/2019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6353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9. </a:t>
            </a:r>
            <a:r>
              <a:rPr lang="it-IT" dirty="0" err="1" smtClean="0">
                <a:solidFill>
                  <a:schemeClr val="bg1"/>
                </a:solidFill>
              </a:rPr>
              <a:t>Conclusion</a:t>
            </a:r>
            <a:r>
              <a:rPr lang="it-IT" dirty="0" smtClean="0">
                <a:solidFill>
                  <a:schemeClr val="bg1"/>
                </a:solidFill>
              </a:rPr>
              <a:t> 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0" y="187738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Home automation system achieved great popularity in the last decades and it increases the comfort and quality of life.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It provides </a:t>
            </a:r>
            <a:r>
              <a:rPr lang="en-US" dirty="0" err="1">
                <a:solidFill>
                  <a:schemeClr val="bg1"/>
                </a:solidFill>
              </a:rPr>
              <a:t>easierand</a:t>
            </a:r>
            <a:r>
              <a:rPr lang="en-US" dirty="0">
                <a:solidFill>
                  <a:schemeClr val="bg1"/>
                </a:solidFill>
              </a:rPr>
              <a:t> leisure living for every </a:t>
            </a:r>
            <a:r>
              <a:rPr lang="en-US" dirty="0" err="1">
                <a:solidFill>
                  <a:schemeClr val="bg1"/>
                </a:solidFill>
              </a:rPr>
              <a:t>person.In</a:t>
            </a:r>
            <a:r>
              <a:rPr lang="en-US" dirty="0">
                <a:solidFill>
                  <a:schemeClr val="bg1"/>
                </a:solidFill>
              </a:rPr>
              <a:t> this project, an approach for developing an </a:t>
            </a:r>
            <a:r>
              <a:rPr lang="en-US" dirty="0" err="1" smtClean="0">
                <a:solidFill>
                  <a:schemeClr val="bg1"/>
                </a:solidFill>
              </a:rPr>
              <a:t>IoT</a:t>
            </a:r>
            <a:r>
              <a:rPr lang="en-US" dirty="0" smtClean="0">
                <a:solidFill>
                  <a:schemeClr val="bg1"/>
                </a:solidFill>
              </a:rPr>
              <a:t> software-based </a:t>
            </a:r>
            <a:r>
              <a:rPr lang="en-US" dirty="0">
                <a:solidFill>
                  <a:schemeClr val="bg1"/>
                </a:solidFill>
              </a:rPr>
              <a:t>smart home automation system was implemented and tested through </a:t>
            </a:r>
            <a:r>
              <a:rPr lang="en-US" dirty="0" smtClean="0">
                <a:solidFill>
                  <a:schemeClr val="bg1"/>
                </a:solidFill>
              </a:rPr>
              <a:t>the built </a:t>
            </a:r>
            <a:r>
              <a:rPr lang="en-US" dirty="0">
                <a:solidFill>
                  <a:schemeClr val="bg1"/>
                </a:solidFill>
              </a:rPr>
              <a:t>model. It focuses on safety and security perspective of home automation </a:t>
            </a:r>
            <a:r>
              <a:rPr lang="en-US" dirty="0" err="1">
                <a:solidFill>
                  <a:schemeClr val="bg1"/>
                </a:solidFill>
              </a:rPr>
              <a:t>throughusing</a:t>
            </a:r>
            <a:r>
              <a:rPr lang="en-US" dirty="0">
                <a:solidFill>
                  <a:schemeClr val="bg1"/>
                </a:solidFill>
              </a:rPr>
              <a:t> some technologies. The technologies used in implementing this project are: ATMEGA - 328P as microcontroller, </a:t>
            </a:r>
            <a:r>
              <a:rPr lang="en-US" dirty="0" err="1">
                <a:solidFill>
                  <a:schemeClr val="bg1"/>
                </a:solidFill>
              </a:rPr>
              <a:t>bluetooth</a:t>
            </a:r>
            <a:r>
              <a:rPr lang="en-US" dirty="0">
                <a:solidFill>
                  <a:schemeClr val="bg1"/>
                </a:solidFill>
              </a:rPr>
              <a:t> module (HC - 05) for the smartphone's app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55132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63332" cy="1325563"/>
          </a:xfrm>
        </p:spPr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INDEX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0" y="1958196"/>
            <a:ext cx="10515600" cy="457199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it-IT" dirty="0" err="1" smtClean="0">
                <a:solidFill>
                  <a:schemeClr val="bg1"/>
                </a:solidFill>
              </a:rPr>
              <a:t>Objective</a:t>
            </a:r>
            <a:endParaRPr lang="it-IT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it-IT" dirty="0" smtClean="0">
                <a:solidFill>
                  <a:schemeClr val="bg1"/>
                </a:solidFill>
              </a:rPr>
              <a:t>Functionality and programming</a:t>
            </a:r>
          </a:p>
          <a:p>
            <a:pPr marL="514350" indent="-514350">
              <a:buAutoNum type="arabicPeriod"/>
            </a:pPr>
            <a:r>
              <a:rPr lang="it-IT" dirty="0" smtClean="0">
                <a:solidFill>
                  <a:schemeClr val="bg1"/>
                </a:solidFill>
              </a:rPr>
              <a:t>Smart Home </a:t>
            </a:r>
            <a:r>
              <a:rPr lang="it-IT" dirty="0" err="1" smtClean="0">
                <a:solidFill>
                  <a:schemeClr val="bg1"/>
                </a:solidFill>
              </a:rPr>
              <a:t>App</a:t>
            </a:r>
            <a:r>
              <a:rPr lang="it-IT" dirty="0" smtClean="0">
                <a:solidFill>
                  <a:schemeClr val="bg1"/>
                </a:solidFill>
              </a:rPr>
              <a:t> </a:t>
            </a:r>
          </a:p>
          <a:p>
            <a:pPr marL="514350" indent="-514350">
              <a:buAutoNum type="arabicPeriod"/>
            </a:pPr>
            <a:r>
              <a:rPr lang="it-IT" dirty="0" smtClean="0">
                <a:solidFill>
                  <a:schemeClr val="bg1"/>
                </a:solidFill>
              </a:rPr>
              <a:t>Circuit </a:t>
            </a:r>
            <a:r>
              <a:rPr lang="it-IT" dirty="0" err="1" smtClean="0">
                <a:solidFill>
                  <a:schemeClr val="bg1"/>
                </a:solidFill>
              </a:rPr>
              <a:t>Schematic</a:t>
            </a:r>
            <a:endParaRPr lang="it-IT" dirty="0" smtClean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it-IT" dirty="0" err="1" smtClean="0">
                <a:solidFill>
                  <a:schemeClr val="bg1"/>
                </a:solidFill>
              </a:rPr>
              <a:t>Pcb</a:t>
            </a:r>
            <a:r>
              <a:rPr lang="it-IT" dirty="0" smtClean="0">
                <a:solidFill>
                  <a:schemeClr val="bg1"/>
                </a:solidFill>
              </a:rPr>
              <a:t> design</a:t>
            </a:r>
          </a:p>
          <a:p>
            <a:pPr marL="514350" indent="-514350">
              <a:buAutoNum type="arabicPeriod"/>
            </a:pPr>
            <a:r>
              <a:rPr lang="it-IT" dirty="0" smtClean="0">
                <a:solidFill>
                  <a:schemeClr val="bg1"/>
                </a:solidFill>
              </a:rPr>
              <a:t>Energy </a:t>
            </a:r>
            <a:r>
              <a:rPr lang="it-IT" dirty="0" err="1" smtClean="0">
                <a:solidFill>
                  <a:schemeClr val="bg1"/>
                </a:solidFill>
              </a:rPr>
              <a:t>consuption</a:t>
            </a:r>
            <a:endParaRPr lang="it-IT" dirty="0" smtClean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it-IT" dirty="0" smtClean="0">
                <a:solidFill>
                  <a:schemeClr val="bg1"/>
                </a:solidFill>
              </a:rPr>
              <a:t>Bill of </a:t>
            </a:r>
            <a:r>
              <a:rPr lang="it-IT" dirty="0" err="1" smtClean="0">
                <a:solidFill>
                  <a:schemeClr val="bg1"/>
                </a:solidFill>
              </a:rPr>
              <a:t>materials</a:t>
            </a:r>
            <a:r>
              <a:rPr lang="it-IT" dirty="0" smtClean="0">
                <a:solidFill>
                  <a:schemeClr val="bg1"/>
                </a:solidFill>
              </a:rPr>
              <a:t> </a:t>
            </a:r>
          </a:p>
          <a:p>
            <a:pPr marL="514350" indent="-514350">
              <a:buAutoNum type="arabicPeriod"/>
            </a:pPr>
            <a:r>
              <a:rPr lang="it-IT" dirty="0" err="1" smtClean="0">
                <a:solidFill>
                  <a:schemeClr val="bg1"/>
                </a:solidFill>
              </a:rPr>
              <a:t>Conclusion</a:t>
            </a:r>
            <a:r>
              <a:rPr lang="it-IT" dirty="0" smtClean="0">
                <a:solidFill>
                  <a:schemeClr val="bg1"/>
                </a:solidFill>
              </a:rPr>
              <a:t> </a:t>
            </a:r>
          </a:p>
          <a:p>
            <a:pPr marL="514350" indent="-514350">
              <a:buAutoNum type="arabicPeriod"/>
            </a:pP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xmlns="" val="3321777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46826" y="365125"/>
            <a:ext cx="10515600" cy="1325563"/>
          </a:xfrm>
        </p:spPr>
        <p:txBody>
          <a:bodyPr>
            <a:norm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1. </a:t>
            </a:r>
            <a:r>
              <a:rPr lang="it-IT" dirty="0" err="1" smtClean="0">
                <a:solidFill>
                  <a:schemeClr val="bg1"/>
                </a:solidFill>
              </a:rPr>
              <a:t>Objective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846826" y="2171601"/>
            <a:ext cx="6344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Our </a:t>
            </a:r>
            <a:r>
              <a:rPr lang="en-US" dirty="0">
                <a:solidFill>
                  <a:schemeClr val="bg1"/>
                </a:solidFill>
              </a:rPr>
              <a:t>project aims to create an anti-intrusion and temperature control system for a domestic </a:t>
            </a:r>
            <a:r>
              <a:rPr lang="en-US" dirty="0" smtClean="0">
                <a:solidFill>
                  <a:schemeClr val="bg1"/>
                </a:solidFill>
              </a:rPr>
              <a:t>environment based on an ATMEGA – 328P microcontroller. </a:t>
            </a:r>
            <a:r>
              <a:rPr lang="en-US" dirty="0">
                <a:solidFill>
                  <a:schemeClr val="bg1"/>
                </a:solidFill>
              </a:rPr>
              <a:t>This system can be managed by both a keypad and a smartphone via a </a:t>
            </a:r>
            <a:r>
              <a:rPr lang="en-US" dirty="0" err="1">
                <a:solidFill>
                  <a:schemeClr val="bg1"/>
                </a:solidFill>
              </a:rPr>
              <a:t>bluetooth</a:t>
            </a:r>
            <a:r>
              <a:rPr lang="en-US" dirty="0">
                <a:solidFill>
                  <a:schemeClr val="bg1"/>
                </a:solidFill>
              </a:rPr>
              <a:t> connection.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4" name="modifica_Trim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7495995" y="4015165"/>
            <a:ext cx="3771181" cy="212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13620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/>
            </a:r>
            <a:br>
              <a:rPr lang="it-IT" dirty="0" smtClean="0">
                <a:solidFill>
                  <a:schemeClr val="bg1"/>
                </a:solidFill>
              </a:rPr>
            </a:br>
            <a:r>
              <a:rPr lang="it-IT" sz="4900" dirty="0" smtClean="0">
                <a:solidFill>
                  <a:schemeClr val="bg1"/>
                </a:solidFill>
              </a:rPr>
              <a:t>2. Functionality and programming</a:t>
            </a:r>
            <a:r>
              <a:rPr lang="it-IT" dirty="0" smtClean="0">
                <a:solidFill>
                  <a:schemeClr val="bg1"/>
                </a:solidFill>
              </a:rPr>
              <a:t/>
            </a:r>
            <a:br>
              <a:rPr lang="it-IT" dirty="0" smtClean="0">
                <a:solidFill>
                  <a:schemeClr val="bg1"/>
                </a:solidFill>
              </a:rPr>
            </a:br>
            <a:r>
              <a:rPr lang="it-IT" dirty="0" smtClean="0"/>
              <a:t> </a:t>
            </a:r>
            <a:endParaRPr lang="it-IT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64177" y="1690688"/>
            <a:ext cx="2958123" cy="1061733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1503229" y="1403149"/>
            <a:ext cx="287655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 smtClean="0"/>
          </a:p>
          <a:p>
            <a:pPr marL="342900" indent="-342900">
              <a:buAutoNum type="arabicPeriod"/>
            </a:pPr>
            <a:r>
              <a:rPr lang="it-IT" b="1" dirty="0" smtClean="0">
                <a:solidFill>
                  <a:schemeClr val="bg1"/>
                </a:solidFill>
              </a:rPr>
              <a:t>Alarm</a:t>
            </a:r>
            <a:endParaRPr lang="it-IT" b="1" dirty="0">
              <a:solidFill>
                <a:schemeClr val="bg1"/>
              </a:solidFill>
            </a:endParaRPr>
          </a:p>
          <a:p>
            <a:pPr marL="800100" lvl="1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On</a:t>
            </a:r>
          </a:p>
          <a:p>
            <a:pPr marL="800100" lvl="1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Off</a:t>
            </a:r>
          </a:p>
          <a:p>
            <a:pPr marL="342900" indent="-342900">
              <a:buAutoNum type="arabicPeriod"/>
            </a:pPr>
            <a:r>
              <a:rPr lang="it-IT" b="1" dirty="0" smtClean="0">
                <a:solidFill>
                  <a:schemeClr val="bg1"/>
                </a:solidFill>
              </a:rPr>
              <a:t>Bluetooth</a:t>
            </a:r>
          </a:p>
          <a:p>
            <a:pPr marL="800100" lvl="1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On </a:t>
            </a:r>
          </a:p>
          <a:p>
            <a:pPr marL="800100" lvl="1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Off </a:t>
            </a:r>
          </a:p>
          <a:p>
            <a:pPr marL="342900" indent="-342900">
              <a:buAutoNum type="arabicPeriod"/>
            </a:pPr>
            <a:r>
              <a:rPr lang="it-IT" b="1" dirty="0" smtClean="0">
                <a:solidFill>
                  <a:schemeClr val="bg1"/>
                </a:solidFill>
              </a:rPr>
              <a:t>Temperature</a:t>
            </a:r>
          </a:p>
          <a:p>
            <a:pPr marL="800100" lvl="1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Information</a:t>
            </a:r>
          </a:p>
          <a:p>
            <a:pPr marL="800100" lvl="1" indent="-342900">
              <a:buAutoNum type="alphaUcPeriod"/>
            </a:pPr>
            <a:r>
              <a:rPr lang="it-IT" dirty="0" err="1" smtClean="0">
                <a:solidFill>
                  <a:schemeClr val="bg1"/>
                </a:solidFill>
              </a:rPr>
              <a:t>Threshold</a:t>
            </a:r>
            <a:endParaRPr lang="it-IT" dirty="0" smtClean="0">
              <a:solidFill>
                <a:schemeClr val="bg1"/>
              </a:solidFill>
            </a:endParaRPr>
          </a:p>
          <a:p>
            <a:pPr marL="800100" lvl="1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Change </a:t>
            </a:r>
            <a:r>
              <a:rPr lang="it-IT" dirty="0" err="1" smtClean="0">
                <a:solidFill>
                  <a:schemeClr val="bg1"/>
                </a:solidFill>
              </a:rPr>
              <a:t>threshold</a:t>
            </a:r>
            <a:r>
              <a:rPr lang="it-IT" dirty="0" smtClean="0">
                <a:solidFill>
                  <a:schemeClr val="bg1"/>
                </a:solidFill>
              </a:rPr>
              <a:t> </a:t>
            </a:r>
          </a:p>
          <a:p>
            <a:pPr marL="800100" lvl="1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Fun </a:t>
            </a:r>
          </a:p>
          <a:p>
            <a:pPr marL="1257300" lvl="2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On</a:t>
            </a:r>
          </a:p>
          <a:p>
            <a:pPr marL="1257300" lvl="2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Off</a:t>
            </a:r>
          </a:p>
          <a:p>
            <a:pPr marL="342900" indent="-342900">
              <a:buAutoNum type="arabicPeriod"/>
            </a:pPr>
            <a:r>
              <a:rPr lang="it-IT" b="1" dirty="0" smtClean="0">
                <a:solidFill>
                  <a:schemeClr val="bg1"/>
                </a:solidFill>
              </a:rPr>
              <a:t>Password</a:t>
            </a:r>
          </a:p>
          <a:p>
            <a:pPr marL="800100" lvl="1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Change password</a:t>
            </a:r>
          </a:p>
          <a:p>
            <a:pPr marL="800100" lvl="1" indent="-342900">
              <a:buAutoNum type="alphaUcPeriod"/>
            </a:pPr>
            <a:r>
              <a:rPr lang="it-IT" dirty="0" smtClean="0">
                <a:solidFill>
                  <a:schemeClr val="bg1"/>
                </a:solidFill>
              </a:rPr>
              <a:t>Reset </a:t>
            </a:r>
          </a:p>
          <a:p>
            <a:pPr marL="342900" indent="-342900">
              <a:buAutoNum type="arabicPeriod"/>
            </a:pP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1" name="Freccia curva 20"/>
          <p:cNvSpPr/>
          <p:nvPr/>
        </p:nvSpPr>
        <p:spPr>
          <a:xfrm flipH="1" flipV="1">
            <a:off x="6230758" y="5785153"/>
            <a:ext cx="1190715" cy="548796"/>
          </a:xfrm>
          <a:prstGeom prst="bentArrow">
            <a:avLst>
              <a:gd name="adj1" fmla="val 25000"/>
              <a:gd name="adj2" fmla="val 26900"/>
              <a:gd name="adj3" fmla="val 25000"/>
              <a:gd name="adj4" fmla="val 86550"/>
            </a:avLst>
          </a:prstGeom>
          <a:solidFill>
            <a:schemeClr val="bg1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7" name="Freccia curva 26"/>
          <p:cNvSpPr/>
          <p:nvPr/>
        </p:nvSpPr>
        <p:spPr>
          <a:xfrm flipV="1">
            <a:off x="8455522" y="5785153"/>
            <a:ext cx="1180148" cy="548796"/>
          </a:xfrm>
          <a:prstGeom prst="bentArrow">
            <a:avLst>
              <a:gd name="adj1" fmla="val 25000"/>
              <a:gd name="adj2" fmla="val 26900"/>
              <a:gd name="adj3" fmla="val 25000"/>
              <a:gd name="adj4" fmla="val 86550"/>
            </a:avLst>
          </a:prstGeom>
          <a:solidFill>
            <a:schemeClr val="bg1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8" name="CasellaDiTesto 27"/>
          <p:cNvSpPr txBox="1"/>
          <p:nvPr/>
        </p:nvSpPr>
        <p:spPr>
          <a:xfrm>
            <a:off x="9739552" y="5964617"/>
            <a:ext cx="7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Right 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9" name="CasellaDiTesto 28"/>
          <p:cNvSpPr txBox="1"/>
          <p:nvPr/>
        </p:nvSpPr>
        <p:spPr>
          <a:xfrm>
            <a:off x="5665287" y="5969819"/>
            <a:ext cx="543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Left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26116" y="2824673"/>
            <a:ext cx="2834243" cy="2888228"/>
          </a:xfrm>
          <a:prstGeom prst="rect">
            <a:avLst/>
          </a:prstGeom>
        </p:spPr>
      </p:pic>
      <p:sp>
        <p:nvSpPr>
          <p:cNvPr id="14" name="Rettangolo arrotondato 13"/>
          <p:cNvSpPr/>
          <p:nvPr/>
        </p:nvSpPr>
        <p:spPr>
          <a:xfrm>
            <a:off x="7101387" y="4857009"/>
            <a:ext cx="550544" cy="51927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Rettangolo arrotondato 15"/>
          <p:cNvSpPr/>
          <p:nvPr/>
        </p:nvSpPr>
        <p:spPr>
          <a:xfrm>
            <a:off x="8255376" y="4857009"/>
            <a:ext cx="550544" cy="51927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47156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3. Smart Home </a:t>
            </a:r>
            <a:r>
              <a:rPr lang="it-IT" dirty="0" err="1" smtClean="0">
                <a:solidFill>
                  <a:schemeClr val="bg1"/>
                </a:solidFill>
              </a:rPr>
              <a:t>App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1. Login Screen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8" name="Segnaposto contenuto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36936" y="3006726"/>
            <a:ext cx="2747778" cy="1863300"/>
          </a:xfrm>
        </p:spPr>
      </p:pic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2. Control </a:t>
            </a:r>
            <a:r>
              <a:rPr lang="it-IT" dirty="0" smtClean="0">
                <a:solidFill>
                  <a:schemeClr val="bg1"/>
                </a:solidFill>
              </a:rPr>
              <a:t>Panel</a:t>
            </a:r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428366" y="2651723"/>
            <a:ext cx="4547047" cy="3386767"/>
          </a:xfrm>
        </p:spPr>
      </p:pic>
      <p:sp>
        <p:nvSpPr>
          <p:cNvPr id="10" name="CasellaDiTesto 9"/>
          <p:cNvSpPr txBox="1"/>
          <p:nvPr/>
        </p:nvSpPr>
        <p:spPr>
          <a:xfrm>
            <a:off x="1096557" y="5048511"/>
            <a:ext cx="4028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At the first login the user name and password are both admin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839788" y="1760230"/>
            <a:ext cx="102240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application was developed through the use of MIT App Inventor and consists of two main screens.</a:t>
            </a:r>
          </a:p>
          <a:p>
            <a:r>
              <a:rPr lang="en-US" dirty="0">
                <a:solidFill>
                  <a:schemeClr val="bg1"/>
                </a:solidFill>
              </a:rPr>
              <a:t>1. Login screen</a:t>
            </a:r>
          </a:p>
          <a:p>
            <a:r>
              <a:rPr lang="en-US" dirty="0">
                <a:solidFill>
                  <a:schemeClr val="bg1"/>
                </a:solidFill>
              </a:rPr>
              <a:t>2. Control panel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36395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4. Circuit Schematic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5. PCB Design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8200" y="1690688"/>
            <a:ext cx="5583643" cy="474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1752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8200" y="345669"/>
            <a:ext cx="10515600" cy="1325563"/>
          </a:xfrm>
        </p:spPr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6. Energy </a:t>
            </a:r>
            <a:r>
              <a:rPr lang="it-IT" dirty="0" err="1" smtClean="0">
                <a:solidFill>
                  <a:schemeClr val="bg1"/>
                </a:solidFill>
              </a:rPr>
              <a:t>consuption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35" name="Segnaposto contenuto 3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847848290"/>
              </p:ext>
            </p:extLst>
          </p:nvPr>
        </p:nvGraphicFramePr>
        <p:xfrm>
          <a:off x="437746" y="1825625"/>
          <a:ext cx="5161079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2" name="Grafico 41"/>
          <p:cNvGraphicFramePr/>
          <p:nvPr>
            <p:extLst>
              <p:ext uri="{D42A27DB-BD31-4B8C-83A1-F6EECF244321}">
                <p14:modId xmlns:p14="http://schemas.microsoft.com/office/powerpoint/2010/main" xmlns="" val="2415969982"/>
              </p:ext>
            </p:extLst>
          </p:nvPr>
        </p:nvGraphicFramePr>
        <p:xfrm>
          <a:off x="5598825" y="1780200"/>
          <a:ext cx="5246557" cy="4590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Grafico 9"/>
          <p:cNvGraphicFramePr/>
          <p:nvPr>
            <p:extLst>
              <p:ext uri="{D42A27DB-BD31-4B8C-83A1-F6EECF244321}">
                <p14:modId xmlns:p14="http://schemas.microsoft.com/office/powerpoint/2010/main" xmlns="" val="3761709106"/>
              </p:ext>
            </p:extLst>
          </p:nvPr>
        </p:nvGraphicFramePr>
        <p:xfrm>
          <a:off x="5598825" y="1780200"/>
          <a:ext cx="5246558" cy="45624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xmlns="" val="366998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5" grpId="0">
        <p:bldAsOne/>
      </p:bldGraphic>
      <p:bldGraphic spid="42" grpId="0">
        <p:bldAsOne/>
      </p:bldGraphic>
      <p:bldGraphic spid="10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7. Bill of </a:t>
            </a:r>
            <a:r>
              <a:rPr lang="it-IT" dirty="0" err="1" smtClean="0">
                <a:solidFill>
                  <a:schemeClr val="bg1"/>
                </a:solidFill>
              </a:rPr>
              <a:t>Materials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9" name="Tabel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477888794"/>
              </p:ext>
            </p:extLst>
          </p:nvPr>
        </p:nvGraphicFramePr>
        <p:xfrm>
          <a:off x="992038" y="1777041"/>
          <a:ext cx="9057736" cy="471003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526282"/>
                <a:gridCol w="4571484"/>
                <a:gridCol w="3959970"/>
              </a:tblGrid>
              <a:tr h="23815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b="1" dirty="0">
                          <a:solidFill>
                            <a:schemeClr val="bg1"/>
                          </a:solidFill>
                          <a:effectLst/>
                        </a:rPr>
                        <a:t>N°</a:t>
                      </a:r>
                      <a:endParaRPr lang="it-IT" sz="9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b="1" dirty="0" smtClean="0">
                          <a:solidFill>
                            <a:schemeClr val="bg1"/>
                          </a:solidFill>
                          <a:effectLst/>
                        </a:rPr>
                        <a:t>COMPONENT’S NAME</a:t>
                      </a:r>
                      <a:endParaRPr lang="it-IT" sz="9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b="1" dirty="0" smtClean="0">
                          <a:solidFill>
                            <a:schemeClr val="bg1"/>
                          </a:solidFill>
                          <a:effectLst/>
                        </a:rPr>
                        <a:t>SINGLE</a:t>
                      </a:r>
                      <a:r>
                        <a:rPr lang="it-IT" sz="900" b="1" baseline="0" dirty="0" smtClean="0">
                          <a:solidFill>
                            <a:schemeClr val="bg1"/>
                          </a:solidFill>
                          <a:effectLst/>
                        </a:rPr>
                        <a:t> COMPONENT’S COST</a:t>
                      </a:r>
                      <a:endParaRPr lang="it-IT" sz="9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ATmega328P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€ 1,56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33531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</a:rPr>
                        <a:t>HC49S, 16MHz Crystal Oscillator Quartz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€ 0,252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33531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L7805, Positive Voltage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Regulatore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€ 0,169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1N414B,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Diode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€ 0,126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Push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 Button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100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  <a:sym typeface="Symbol" panose="05050102010706020507" pitchFamily="18" charset="2"/>
                        </a:rPr>
                        <a:t>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F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Electrolytic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Capacitor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€ 0,187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  <a:sym typeface="Symbol" panose="05050102010706020507" pitchFamily="18" charset="2"/>
                        </a:rPr>
                        <a:t>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F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Electrolytic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Capacitor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€ 0,256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22pF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Ceramic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Capacitor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€ 0,20 x2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100pF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Ceramic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Capacitor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€ 0,20 x2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</a:rPr>
                        <a:t>FT232RL FTDI USB to TTL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 </a:t>
                      </a:r>
                      <a:r>
                        <a:rPr lang="it-IT" sz="900" dirty="0" smtClean="0">
                          <a:solidFill>
                            <a:schemeClr val="bg1"/>
                          </a:solidFill>
                          <a:effectLst/>
                        </a:rPr>
                        <a:t> 9,05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9617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900" dirty="0" err="1">
                          <a:solidFill>
                            <a:schemeClr val="bg1"/>
                          </a:solidFill>
                          <a:effectLst/>
                        </a:rPr>
                        <a:t>Dispaly</a:t>
                      </a:r>
                      <a:r>
                        <a:rPr lang="en-US" sz="900" dirty="0">
                          <a:solidFill>
                            <a:schemeClr val="bg1"/>
                          </a:solidFill>
                          <a:effectLst/>
                        </a:rPr>
                        <a:t> LCD 16X2 with I2C interface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BC547 Transistor NPN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€ 0,078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Keypad</a:t>
                      </a: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 4x4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HC-05 Bluetooth </a:t>
                      </a:r>
                      <a:r>
                        <a:rPr lang="it-IT" sz="900" dirty="0" err="1">
                          <a:solidFill>
                            <a:schemeClr val="bg1"/>
                          </a:solidFill>
                          <a:effectLst/>
                        </a:rPr>
                        <a:t>Module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8628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Buzzer 5Vdc, 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  <a:sym typeface="Symbol" panose="05050102010706020507" pitchFamily="18" charset="2"/>
                        </a:rPr>
                        <a:t>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12mm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€0,908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2K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 Resistor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€ 0,019 x2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10K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 Resistor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€ 0,019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1K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 Resistor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€ 0,019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56K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 Resistor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€ 0,019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330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 Resistor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€ 0,013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Laser Infrarossi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23330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DHT-11 Temperature-Humidity Sensor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€ 5,40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12V Fan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 smtClean="0">
                          <a:solidFill>
                            <a:schemeClr val="bg1"/>
                          </a:solidFill>
                          <a:effectLst/>
                        </a:rPr>
                        <a:t>€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  <a:tr h="1676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t-IT" sz="900">
                          <a:solidFill>
                            <a:schemeClr val="bg1"/>
                          </a:solidFill>
                          <a:effectLst/>
                        </a:rPr>
                        <a:t>LDR, Light Depent Resistor</a:t>
                      </a:r>
                      <a:endParaRPr lang="it-IT" sz="9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900" dirty="0">
                          <a:solidFill>
                            <a:schemeClr val="bg1"/>
                          </a:solidFill>
                          <a:effectLst/>
                        </a:rPr>
                        <a:t>€ </a:t>
                      </a:r>
                      <a:endParaRPr lang="it-IT" sz="9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191" marR="54191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889268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1924</TotalTime>
  <Words>453</Words>
  <Application>Microsoft Office PowerPoint</Application>
  <PresentationFormat>Personalizado</PresentationFormat>
  <Paragraphs>146</Paragraphs>
  <Slides>10</Slides>
  <Notes>1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di Office</vt:lpstr>
      <vt:lpstr>SMART HOME</vt:lpstr>
      <vt:lpstr>INDEX</vt:lpstr>
      <vt:lpstr>1. Objective</vt:lpstr>
      <vt:lpstr> 2. Functionality and programming  </vt:lpstr>
      <vt:lpstr>3. Smart Home App</vt:lpstr>
      <vt:lpstr>4. Circuit Schematic</vt:lpstr>
      <vt:lpstr>5. PCB Design</vt:lpstr>
      <vt:lpstr>6. Energy consuption</vt:lpstr>
      <vt:lpstr>7. Bill of Materials</vt:lpstr>
      <vt:lpstr>9. Conclusion 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HOME</dc:title>
  <dc:creator>felice iusto</dc:creator>
  <cp:lastModifiedBy>TRIANOSAURIO</cp:lastModifiedBy>
  <cp:revision>76</cp:revision>
  <dcterms:created xsi:type="dcterms:W3CDTF">2019-01-29T16:32:59Z</dcterms:created>
  <dcterms:modified xsi:type="dcterms:W3CDTF">2019-02-09T13:40:10Z</dcterms:modified>
</cp:coreProperties>
</file>

<file path=docProps/thumbnail.jpeg>
</file>